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3.svg" ContentType="image/svg+xml"/>
  <Override PartName="/ppt/media/image15.svg" ContentType="image/svg+xml"/>
  <Override PartName="/ppt/media/image1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11089662" r:id="rId3"/>
    <p:sldId id="11089663" r:id="rId4"/>
    <p:sldId id="11089665" r:id="rId5"/>
    <p:sldId id="11089687" r:id="rId6"/>
    <p:sldId id="11089683" r:id="rId7"/>
    <p:sldId id="11089684" r:id="rId8"/>
    <p:sldId id="11089685" r:id="rId9"/>
    <p:sldId id="11089680" r:id="rId10"/>
  </p:sldIdLst>
  <p:sldSz cx="12192000" cy="6858000"/>
  <p:notesSz cx="6858000" cy="9144000"/>
  <p:embeddedFontLst>
    <p:embeddedFont>
      <p:font typeface="思源黑体 CN Light" panose="020B0300000000000000" pitchFamily="34" charset="-122"/>
      <p:regular r:id="rId15"/>
    </p:embeddedFont>
    <p:embeddedFont>
      <p:font typeface="思源宋体 CN Heavy" panose="02020900000000000000" pitchFamily="18" charset="-122"/>
      <p:bold r:id="rId16"/>
    </p:embeddedFont>
    <p:embeddedFont>
      <p:font typeface="微软雅黑" panose="020B0503020204020204" charset="-122"/>
      <p:regular r:id="rId17"/>
    </p:embeddedFont>
    <p:embeddedFont>
      <p:font typeface="等线 Light" panose="02010600030101010101" charset="-122"/>
      <p:regular r:id="rId18"/>
    </p:embeddedFont>
    <p:embeddedFont>
      <p:font typeface="等线" panose="02010600030101010101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14" y="312"/>
      </p:cViewPr>
      <p:guideLst>
        <p:guide orient="horz" pos="2419"/>
        <p:guide pos="37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CBD02072-5F30-4237-AC29-D8B20B89CD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6BC5141E-35EE-4A4E-ABB0-102D93136C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E11CA5D9-3A8E-4526-AFEC-C8E0E4D32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3E2DD492-1E4A-4654-8925-A87106418F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稻壳设计师康帅1"/>
          <p:cNvSpPr/>
          <p:nvPr/>
        </p:nvSpPr>
        <p:spPr>
          <a:xfrm>
            <a:off x="0" y="1996439"/>
            <a:ext cx="12192000" cy="3594133"/>
          </a:xfrm>
          <a:prstGeom prst="rect">
            <a:avLst/>
          </a:prstGeom>
          <a:solidFill>
            <a:srgbClr val="2F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9" name="稻壳设计师康帅4"/>
          <p:cNvSpPr txBox="1"/>
          <p:nvPr/>
        </p:nvSpPr>
        <p:spPr>
          <a:xfrm>
            <a:off x="687705" y="2644140"/>
            <a:ext cx="107689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400" b="1" i="0" kern="1200" cap="none" spc="0" normalizeH="0" baseline="0" noProof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《大数据技术与应用》课程设计</a:t>
            </a:r>
            <a:endParaRPr kumimoji="0" lang="zh-CN" sz="4400" b="1" i="0" kern="1200" cap="none" spc="0" normalizeH="0" baseline="0" noProof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R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kern="1200" cap="none" spc="0" normalizeH="0" baseline="0" noProof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——</a:t>
            </a:r>
            <a:r>
              <a:rPr kumimoji="0" lang="zh-CN" altLang="en-US" sz="3600" b="1" i="0" kern="1200" cap="none" spc="0" normalizeH="0" baseline="0" noProof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竞争性电力系统安全稳定状态评估实验</a:t>
            </a:r>
            <a:endParaRPr kumimoji="0" lang="zh-CN" altLang="en-US" sz="3600" b="1" i="0" kern="1200" cap="none" spc="0" normalizeH="0" baseline="0" noProof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1" name="稻壳设计师康帅5"/>
          <p:cNvSpPr txBox="1"/>
          <p:nvPr/>
        </p:nvSpPr>
        <p:spPr>
          <a:xfrm>
            <a:off x="687601" y="4789064"/>
            <a:ext cx="18294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1200" cap="none" spc="0" normalizeH="0" baseline="0" noProof="0">
                <a:solidFill>
                  <a:prstClr val="white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报告人：杨旻</a:t>
            </a:r>
            <a:endParaRPr kumimoji="0" lang="zh-CN" altLang="en-US" b="0" i="0" kern="1200" cap="none" spc="0" normalizeH="0" baseline="0" noProof="0" dirty="0">
              <a:solidFill>
                <a:prstClr val="white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2" name="稻壳设计师康帅6"/>
          <p:cNvSpPr txBox="1"/>
          <p:nvPr/>
        </p:nvSpPr>
        <p:spPr>
          <a:xfrm>
            <a:off x="2858135" y="4789170"/>
            <a:ext cx="3789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1200" cap="none" spc="0" normalizeH="0" baseline="0" noProof="0">
                <a:solidFill>
                  <a:prstClr val="white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日期：</a:t>
            </a:r>
            <a:r>
              <a:rPr kumimoji="0" lang="en-US" altLang="zh-CN" b="0" i="0" kern="1200" cap="none" spc="0" normalizeH="0" baseline="0" noProof="0">
                <a:solidFill>
                  <a:prstClr val="white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2022/12/20</a:t>
            </a:r>
            <a:endParaRPr kumimoji="0" lang="en-US" altLang="zh-CN" b="0" i="0" kern="1200" cap="none" spc="0" normalizeH="0" baseline="0" noProof="0" dirty="0">
              <a:solidFill>
                <a:prstClr val="white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23" name="稻壳设计师康帅7"/>
          <p:cNvGrpSpPr/>
          <p:nvPr/>
        </p:nvGrpSpPr>
        <p:grpSpPr>
          <a:xfrm>
            <a:off x="766763" y="6167066"/>
            <a:ext cx="691339" cy="127322"/>
            <a:chOff x="10449238" y="6308725"/>
            <a:chExt cx="691339" cy="127322"/>
          </a:xfrm>
        </p:grpSpPr>
        <p:sp>
          <p:nvSpPr>
            <p:cNvPr id="24" name="稻壳设计师康帅7-1"/>
            <p:cNvSpPr/>
            <p:nvPr/>
          </p:nvSpPr>
          <p:spPr>
            <a:xfrm>
              <a:off x="10449238" y="6308725"/>
              <a:ext cx="127322" cy="127322"/>
            </a:xfrm>
            <a:prstGeom prst="ellipse">
              <a:avLst/>
            </a:prstGeom>
            <a:solidFill>
              <a:srgbClr val="2F436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5" name="稻壳设计师康帅7-2"/>
            <p:cNvSpPr/>
            <p:nvPr/>
          </p:nvSpPr>
          <p:spPr>
            <a:xfrm>
              <a:off x="10637244" y="6308725"/>
              <a:ext cx="127322" cy="127322"/>
            </a:xfrm>
            <a:prstGeom prst="ellipse">
              <a:avLst/>
            </a:prstGeom>
            <a:noFill/>
            <a:ln w="12700">
              <a:solidFill>
                <a:srgbClr val="2F4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6" name="稻壳设计师康帅7-3"/>
            <p:cNvSpPr/>
            <p:nvPr/>
          </p:nvSpPr>
          <p:spPr>
            <a:xfrm>
              <a:off x="10825250" y="6308725"/>
              <a:ext cx="127322" cy="127322"/>
            </a:xfrm>
            <a:prstGeom prst="ellipse">
              <a:avLst/>
            </a:prstGeom>
            <a:solidFill>
              <a:srgbClr val="2F436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7" name="稻壳设计师康帅7-4"/>
            <p:cNvSpPr/>
            <p:nvPr/>
          </p:nvSpPr>
          <p:spPr>
            <a:xfrm>
              <a:off x="11013255" y="6308725"/>
              <a:ext cx="127322" cy="127322"/>
            </a:xfrm>
            <a:prstGeom prst="ellipse">
              <a:avLst/>
            </a:prstGeom>
            <a:noFill/>
            <a:ln w="12700">
              <a:solidFill>
                <a:srgbClr val="2F4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rcRect r="45787"/>
          <a:stretch>
            <a:fillRect/>
          </a:stretch>
        </p:blipFill>
        <p:spPr>
          <a:xfrm>
            <a:off x="8681720" y="0"/>
            <a:ext cx="3562985" cy="933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稻壳设计师康帅1"/>
          <p:cNvSpPr/>
          <p:nvPr/>
        </p:nvSpPr>
        <p:spPr>
          <a:xfrm>
            <a:off x="0" y="0"/>
            <a:ext cx="4096322" cy="6858000"/>
          </a:xfrm>
          <a:prstGeom prst="rect">
            <a:avLst/>
          </a:prstGeom>
          <a:solidFill>
            <a:srgbClr val="2F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9" name="稻壳设计师康帅5"/>
          <p:cNvSpPr txBox="1"/>
          <p:nvPr/>
        </p:nvSpPr>
        <p:spPr>
          <a:xfrm>
            <a:off x="6548120" y="1064895"/>
            <a:ext cx="2778125" cy="1308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kern="1200" cap="none" spc="0" normalizeH="0" baseline="0" noProof="0">
                <a:solidFill>
                  <a:srgbClr val="2F43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目录</a:t>
            </a:r>
            <a:endParaRPr kumimoji="0" lang="zh-CN" altLang="en-US" sz="6000" b="1" i="0" kern="1200" cap="none" spc="0" normalizeH="0" baseline="0" noProof="0" dirty="0">
              <a:solidFill>
                <a:srgbClr val="2F436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3" name="稻壳设计师康帅7"/>
          <p:cNvSpPr/>
          <p:nvPr/>
        </p:nvSpPr>
        <p:spPr>
          <a:xfrm>
            <a:off x="5468905" y="2372732"/>
            <a:ext cx="725529" cy="707886"/>
          </a:xfrm>
          <a:prstGeom prst="rect">
            <a:avLst/>
          </a:prstGeom>
          <a:noFill/>
          <a:ln w="44450" cmpd="dbl">
            <a:solidFill>
              <a:srgbClr val="2F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" name="稻壳设计师康帅8"/>
          <p:cNvSpPr txBox="1"/>
          <p:nvPr/>
        </p:nvSpPr>
        <p:spPr>
          <a:xfrm>
            <a:off x="5513717" y="2474083"/>
            <a:ext cx="68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kern="1200" cap="none" spc="0" normalizeH="0" baseline="0" noProof="0">
                <a:solidFill>
                  <a:srgbClr val="2F436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01</a:t>
            </a:r>
            <a:endParaRPr kumimoji="0" lang="zh-CN" altLang="en-US" sz="3200" b="0" i="0" kern="1200" cap="none" spc="0" normalizeH="0" baseline="0" noProof="0">
              <a:solidFill>
                <a:srgbClr val="2F436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6" name="稻壳设计师康帅9"/>
          <p:cNvSpPr txBox="1"/>
          <p:nvPr/>
        </p:nvSpPr>
        <p:spPr>
          <a:xfrm>
            <a:off x="6548520" y="3490011"/>
            <a:ext cx="39164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50" noProof="0" dirty="0">
                <a:solidFill>
                  <a:srgbClr val="44546A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特征工程与数据清洗</a:t>
            </a:r>
            <a:endParaRPr kumimoji="0" lang="zh-CN" altLang="en-US" sz="3200" b="1" i="0" kern="1200" cap="none" spc="50" normalizeH="0" baseline="0" noProof="0" dirty="0">
              <a:solidFill>
                <a:srgbClr val="44546A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7" name="稻壳设计师康帅10"/>
          <p:cNvSpPr/>
          <p:nvPr/>
        </p:nvSpPr>
        <p:spPr>
          <a:xfrm>
            <a:off x="5468270" y="3476744"/>
            <a:ext cx="725529" cy="707886"/>
          </a:xfrm>
          <a:prstGeom prst="rect">
            <a:avLst/>
          </a:prstGeom>
          <a:noFill/>
          <a:ln w="44450" cmpd="dbl">
            <a:solidFill>
              <a:srgbClr val="2F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稻壳设计师康帅11"/>
          <p:cNvSpPr txBox="1"/>
          <p:nvPr/>
        </p:nvSpPr>
        <p:spPr>
          <a:xfrm>
            <a:off x="5513082" y="3578095"/>
            <a:ext cx="68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kern="1200" cap="none" spc="0" normalizeH="0" baseline="0" noProof="0">
                <a:solidFill>
                  <a:srgbClr val="2F436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02</a:t>
            </a:r>
            <a:endParaRPr kumimoji="0" lang="zh-CN" altLang="en-US" sz="3200" b="0" i="0" kern="1200" cap="none" spc="0" normalizeH="0" baseline="0" noProof="0">
              <a:solidFill>
                <a:srgbClr val="2F436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8" name="稻壳设计师康帅12"/>
          <p:cNvSpPr txBox="1"/>
          <p:nvPr/>
        </p:nvSpPr>
        <p:spPr>
          <a:xfrm>
            <a:off x="6548519" y="4631827"/>
            <a:ext cx="39164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50" normalizeH="0" baseline="0" noProof="0" dirty="0">
                <a:solidFill>
                  <a:srgbClr val="44546A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模型训练与模型改进</a:t>
            </a:r>
            <a:endParaRPr kumimoji="0" lang="zh-CN" altLang="en-US" sz="3200" b="1" i="0" kern="1200" cap="none" spc="50" normalizeH="0" baseline="0" noProof="0" dirty="0">
              <a:solidFill>
                <a:srgbClr val="44546A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30" name="稻壳设计师康帅13"/>
          <p:cNvSpPr/>
          <p:nvPr/>
        </p:nvSpPr>
        <p:spPr>
          <a:xfrm>
            <a:off x="5468270" y="4580756"/>
            <a:ext cx="725529" cy="707886"/>
          </a:xfrm>
          <a:prstGeom prst="rect">
            <a:avLst/>
          </a:prstGeom>
          <a:noFill/>
          <a:ln w="44450" cmpd="dbl">
            <a:solidFill>
              <a:srgbClr val="2F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1" name="稻壳设计师康帅14"/>
          <p:cNvSpPr txBox="1"/>
          <p:nvPr/>
        </p:nvSpPr>
        <p:spPr>
          <a:xfrm>
            <a:off x="5513082" y="4682107"/>
            <a:ext cx="68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kern="1200" cap="none" spc="0" normalizeH="0" baseline="0" noProof="0">
                <a:solidFill>
                  <a:srgbClr val="2F436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03</a:t>
            </a:r>
            <a:endParaRPr kumimoji="0" lang="zh-CN" altLang="en-US" sz="3200" b="0" i="0" kern="1200" cap="none" spc="0" normalizeH="0" baseline="0" noProof="0">
              <a:solidFill>
                <a:srgbClr val="2F436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32" name="稻壳设计师康帅15"/>
          <p:cNvSpPr txBox="1"/>
          <p:nvPr/>
        </p:nvSpPr>
        <p:spPr>
          <a:xfrm>
            <a:off x="6548519" y="5719718"/>
            <a:ext cx="39164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50" normalizeH="0" baseline="0" noProof="0" dirty="0">
                <a:solidFill>
                  <a:srgbClr val="44546A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总结与反思</a:t>
            </a:r>
            <a:endParaRPr kumimoji="0" lang="zh-CN" altLang="en-US" sz="3200" b="1" i="0" kern="1200" cap="none" spc="50" normalizeH="0" baseline="0" noProof="0" dirty="0">
              <a:solidFill>
                <a:srgbClr val="44546A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33" name="稻壳设计师康帅16"/>
          <p:cNvSpPr/>
          <p:nvPr/>
        </p:nvSpPr>
        <p:spPr>
          <a:xfrm>
            <a:off x="5467635" y="5684768"/>
            <a:ext cx="725529" cy="707886"/>
          </a:xfrm>
          <a:prstGeom prst="rect">
            <a:avLst/>
          </a:prstGeom>
          <a:noFill/>
          <a:ln w="44450" cmpd="dbl">
            <a:solidFill>
              <a:srgbClr val="2F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4" name="稻壳设计师康帅17"/>
          <p:cNvSpPr txBox="1"/>
          <p:nvPr/>
        </p:nvSpPr>
        <p:spPr>
          <a:xfrm>
            <a:off x="5512447" y="5786119"/>
            <a:ext cx="68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kern="1200" cap="none" spc="0" normalizeH="0" baseline="0" noProof="0">
                <a:solidFill>
                  <a:srgbClr val="2F436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04</a:t>
            </a:r>
            <a:endParaRPr kumimoji="0" lang="zh-CN" altLang="en-US" sz="3200" b="0" i="0" kern="1200" cap="none" spc="0" normalizeH="0" baseline="0" noProof="0">
              <a:solidFill>
                <a:srgbClr val="2F436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8" name="稻壳设计师康帅9"/>
          <p:cNvSpPr txBox="1"/>
          <p:nvPr/>
        </p:nvSpPr>
        <p:spPr>
          <a:xfrm>
            <a:off x="6547885" y="2435276"/>
            <a:ext cx="39164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50" noProof="0" dirty="0">
                <a:solidFill>
                  <a:srgbClr val="44546A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任务数据集分析</a:t>
            </a:r>
            <a:endParaRPr kumimoji="0" lang="zh-CN" altLang="en-US" sz="3200" b="1" i="0" kern="1200" cap="none" spc="50" normalizeH="0" baseline="0" noProof="0" dirty="0">
              <a:solidFill>
                <a:srgbClr val="44546A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rcRect r="45787"/>
          <a:stretch>
            <a:fillRect/>
          </a:stretch>
        </p:blipFill>
        <p:spPr>
          <a:xfrm>
            <a:off x="8681720" y="0"/>
            <a:ext cx="3562985" cy="93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稻壳设计师康帅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6" r="23561"/>
          <a:stretch>
            <a:fillRect/>
          </a:stretch>
        </p:blipFill>
        <p:spPr>
          <a:xfrm>
            <a:off x="-169545" y="1974850"/>
            <a:ext cx="4435475" cy="4883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939540" y="1214755"/>
            <a:ext cx="6584315" cy="4561840"/>
            <a:chOff x="6262" y="1808"/>
            <a:chExt cx="10369" cy="71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309" y="1808"/>
              <a:ext cx="10323" cy="7184"/>
            </a:xfrm>
            <a:prstGeom prst="rect">
              <a:avLst/>
            </a:prstGeom>
          </p:spPr>
        </p:pic>
        <p:sp>
          <p:nvSpPr>
            <p:cNvPr id="10" name="稻壳设计师康帅9"/>
            <p:cNvSpPr txBox="1"/>
            <p:nvPr/>
          </p:nvSpPr>
          <p:spPr>
            <a:xfrm>
              <a:off x="6262" y="1976"/>
              <a:ext cx="2672" cy="717"/>
            </a:xfrm>
            <a:prstGeom prst="rect">
              <a:avLst/>
            </a:prstGeom>
            <a:noFill/>
            <a:effectLst/>
          </p:spPr>
          <p:txBody>
            <a:bodyPr wrap="none" lIns="86868" tIns="43434" rIns="86868" bIns="43434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2F436F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汉仪锐智简" panose="00020600040101010101" charset="-122"/>
                </a:rPr>
                <a:t>系统线路图</a:t>
              </a:r>
              <a:endParaRPr kumimoji="0" lang="zh-CN" sz="2400" b="0" i="0" u="none" strike="noStrike" kern="1200" cap="none" spc="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endParaRPr>
            </a:p>
          </p:txBody>
        </p:sp>
      </p:grpSp>
      <p:sp>
        <p:nvSpPr>
          <p:cNvPr id="6" name="稻壳设计师康帅1"/>
          <p:cNvSpPr/>
          <p:nvPr/>
        </p:nvSpPr>
        <p:spPr>
          <a:xfrm>
            <a:off x="0" y="0"/>
            <a:ext cx="2469163" cy="6858000"/>
          </a:xfrm>
          <a:prstGeom prst="rect">
            <a:avLst/>
          </a:prstGeom>
          <a:solidFill>
            <a:srgbClr val="2F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2" name="稻壳设计师康帅3"/>
          <p:cNvSpPr txBox="1"/>
          <p:nvPr/>
        </p:nvSpPr>
        <p:spPr>
          <a:xfrm>
            <a:off x="174976" y="2774812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特征工程与数据清洗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3" name="稻壳设计师康帅4"/>
          <p:cNvSpPr txBox="1"/>
          <p:nvPr/>
        </p:nvSpPr>
        <p:spPr>
          <a:xfrm>
            <a:off x="174976" y="3841233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模型训练与模型改进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5" name="稻壳设计师康帅5"/>
          <p:cNvSpPr txBox="1"/>
          <p:nvPr/>
        </p:nvSpPr>
        <p:spPr>
          <a:xfrm>
            <a:off x="175462" y="4907019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总结与反思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6" name="稻壳设计师康帅6"/>
          <p:cNvSpPr/>
          <p:nvPr/>
        </p:nvSpPr>
        <p:spPr>
          <a:xfrm>
            <a:off x="-2" y="1615482"/>
            <a:ext cx="2774373" cy="55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稻壳设计师康帅7"/>
          <p:cNvSpPr txBox="1"/>
          <p:nvPr/>
        </p:nvSpPr>
        <p:spPr>
          <a:xfrm>
            <a:off x="174977" y="1710292"/>
            <a:ext cx="22941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任务数据集分析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srgbClr val="2F436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2" name="稻壳设计师康帅9"/>
          <p:cNvSpPr txBox="1"/>
          <p:nvPr/>
        </p:nvSpPr>
        <p:spPr>
          <a:xfrm>
            <a:off x="6180862" y="368235"/>
            <a:ext cx="2204720" cy="455295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rPr>
              <a:t>IEEE-118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rPr>
              <a:t>系统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2F436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锐智简" panose="00020600040101010101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rcRect r="45787"/>
          <a:stretch>
            <a:fillRect/>
          </a:stretch>
        </p:blipFill>
        <p:spPr>
          <a:xfrm>
            <a:off x="8681720" y="0"/>
            <a:ext cx="3562985" cy="933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" name="组合 17"/>
          <p:cNvGrpSpPr/>
          <p:nvPr/>
        </p:nvGrpSpPr>
        <p:grpSpPr>
          <a:xfrm>
            <a:off x="2868295" y="1214755"/>
            <a:ext cx="9501505" cy="5147945"/>
            <a:chOff x="4517" y="1913"/>
            <a:chExt cx="14963" cy="8107"/>
          </a:xfrm>
        </p:grpSpPr>
        <p:grpSp>
          <p:nvGrpSpPr>
            <p:cNvPr id="17" name="组合 16"/>
            <p:cNvGrpSpPr/>
            <p:nvPr/>
          </p:nvGrpSpPr>
          <p:grpSpPr>
            <a:xfrm>
              <a:off x="4517" y="1913"/>
              <a:ext cx="14963" cy="6005"/>
              <a:chOff x="4517" y="1913"/>
              <a:chExt cx="14963" cy="6005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7" y="1913"/>
                <a:ext cx="14258" cy="6005"/>
              </a:xfrm>
              <a:prstGeom prst="rect">
                <a:avLst/>
              </a:prstGeom>
            </p:spPr>
          </p:pic>
          <p:sp>
            <p:nvSpPr>
              <p:cNvPr id="14" name="稻壳设计师康帅9"/>
              <p:cNvSpPr txBox="1"/>
              <p:nvPr/>
            </p:nvSpPr>
            <p:spPr>
              <a:xfrm>
                <a:off x="4824" y="2963"/>
                <a:ext cx="14656" cy="717"/>
              </a:xfrm>
              <a:prstGeom prst="rect">
                <a:avLst/>
              </a:prstGeom>
              <a:noFill/>
              <a:effectLst/>
            </p:spPr>
            <p:txBody>
              <a:bodyPr wrap="square" lIns="86868" tIns="43434" rIns="86868" bIns="43434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F436F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汉仪锐智简" panose="00020600040101010101" charset="-122"/>
                  </a:rPr>
                  <a:t>数据集特征归纳：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F436F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汉仪锐智简" panose="00020600040101010101" charset="-122"/>
                  </a:rPr>
                  <a:t>Pg(max)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F436F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汉仪锐智简" panose="00020600040101010101" charset="-122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F436F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汉仪锐智简" panose="00020600040101010101" charset="-122"/>
                  </a:rPr>
                  <a:t>Qg(max)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F436F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汉仪锐智简" panose="00020600040101010101" charset="-122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F436F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汉仪锐智简" panose="00020600040101010101" charset="-122"/>
                  </a:rPr>
                  <a:t>Vm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F436F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汉仪锐智简" panose="00020600040101010101" charset="-122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F436F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汉仪锐智简" panose="00020600040101010101" charset="-122"/>
                  </a:rPr>
                  <a:t>Va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2F436F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汉仪锐智简" panose="00020600040101010101" charset="-122"/>
                </a:endParaRPr>
              </a:p>
            </p:txBody>
          </p:sp>
        </p:grp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4" y="4814"/>
              <a:ext cx="9171" cy="52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设计师康帅1"/>
          <p:cNvSpPr/>
          <p:nvPr/>
        </p:nvSpPr>
        <p:spPr>
          <a:xfrm>
            <a:off x="0" y="0"/>
            <a:ext cx="2469163" cy="6858000"/>
          </a:xfrm>
          <a:prstGeom prst="rect">
            <a:avLst/>
          </a:prstGeom>
          <a:solidFill>
            <a:srgbClr val="2F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6" name="稻壳设计师康帅5"/>
          <p:cNvSpPr/>
          <p:nvPr/>
        </p:nvSpPr>
        <p:spPr>
          <a:xfrm>
            <a:off x="-4" y="2697580"/>
            <a:ext cx="2469163" cy="55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" name="稻壳设计师康帅8"/>
          <p:cNvSpPr/>
          <p:nvPr/>
        </p:nvSpPr>
        <p:spPr>
          <a:xfrm flipV="1">
            <a:off x="2774367" y="3429000"/>
            <a:ext cx="8781099" cy="58460"/>
          </a:xfrm>
          <a:prstGeom prst="rect">
            <a:avLst/>
          </a:prstGeom>
          <a:solidFill>
            <a:srgbClr val="2F436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" name="稻壳设计师康帅3"/>
          <p:cNvSpPr txBox="1"/>
          <p:nvPr/>
        </p:nvSpPr>
        <p:spPr>
          <a:xfrm>
            <a:off x="174976" y="2774812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特征工程与数据清洗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srgbClr val="2F436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0" name="稻壳设计师康帅4"/>
          <p:cNvSpPr txBox="1"/>
          <p:nvPr/>
        </p:nvSpPr>
        <p:spPr>
          <a:xfrm>
            <a:off x="174976" y="3841233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模型训练与模型改进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1" name="稻壳设计师康帅5"/>
          <p:cNvSpPr txBox="1"/>
          <p:nvPr/>
        </p:nvSpPr>
        <p:spPr>
          <a:xfrm>
            <a:off x="175462" y="4907019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总结与反思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4" name="稻壳设计师康帅7"/>
          <p:cNvSpPr txBox="1"/>
          <p:nvPr/>
        </p:nvSpPr>
        <p:spPr>
          <a:xfrm>
            <a:off x="174977" y="1710292"/>
            <a:ext cx="22941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任务数据集分析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62" name="稻壳设计师康帅10"/>
          <p:cNvSpPr txBox="1"/>
          <p:nvPr/>
        </p:nvSpPr>
        <p:spPr>
          <a:xfrm>
            <a:off x="6515885" y="1241287"/>
            <a:ext cx="2469163" cy="1753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增加特征：</a:t>
            </a:r>
            <a:endParaRPr kumimoji="0" lang="zh-CN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有功裕量、无功裕量</a:t>
            </a:r>
            <a:endParaRPr kumimoji="0" lang="zh-CN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P_MAX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Pg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作差</a:t>
            </a: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Q_MAX</a:t>
            </a:r>
            <a:r>
              <a:rPr lang="zh-CN" altLang="en-US" b="1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en-US" altLang="zh-CN" b="1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Qg</a:t>
            </a:r>
            <a:r>
              <a:rPr lang="zh-CN" altLang="en-US" b="1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作差</a:t>
            </a: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3" name="稻壳设计师康帅11"/>
          <p:cNvSpPr txBox="1"/>
          <p:nvPr/>
        </p:nvSpPr>
        <p:spPr>
          <a:xfrm>
            <a:off x="3977155" y="1859242"/>
            <a:ext cx="1595120" cy="516890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rPr>
              <a:t>特征工程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F436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锐智简" panose="00020600040101010101" charset="-122"/>
            </a:endParaRPr>
          </a:p>
        </p:txBody>
      </p:sp>
      <p:sp>
        <p:nvSpPr>
          <p:cNvPr id="17" name="稻壳设计师康帅10"/>
          <p:cNvSpPr txBox="1"/>
          <p:nvPr/>
        </p:nvSpPr>
        <p:spPr>
          <a:xfrm>
            <a:off x="6515250" y="4239757"/>
            <a:ext cx="2469163" cy="1337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有无缺省值？</a:t>
            </a:r>
            <a:endParaRPr kumimoji="0" lang="zh-CN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归一化？</a:t>
            </a:r>
            <a:endParaRPr kumimoji="0" lang="zh-CN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标准化？</a:t>
            </a:r>
            <a:endParaRPr kumimoji="0" lang="zh-CN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8" name="稻壳设计师康帅11"/>
          <p:cNvSpPr txBox="1"/>
          <p:nvPr/>
        </p:nvSpPr>
        <p:spPr>
          <a:xfrm>
            <a:off x="3977155" y="4540212"/>
            <a:ext cx="1595120" cy="516890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rPr>
              <a:t>数据清洗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F436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锐智简" panose="00020600040101010101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rcRect r="45787"/>
          <a:stretch>
            <a:fillRect/>
          </a:stretch>
        </p:blipFill>
        <p:spPr>
          <a:xfrm>
            <a:off x="8681720" y="0"/>
            <a:ext cx="3562985" cy="933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2" grpId="0"/>
      <p:bldP spid="18" grpId="0" bldLvl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设计师康帅1"/>
          <p:cNvSpPr/>
          <p:nvPr/>
        </p:nvSpPr>
        <p:spPr>
          <a:xfrm>
            <a:off x="0" y="0"/>
            <a:ext cx="2469163" cy="6858000"/>
          </a:xfrm>
          <a:prstGeom prst="rect">
            <a:avLst/>
          </a:prstGeom>
          <a:solidFill>
            <a:srgbClr val="2F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5" name="稻壳设计师康帅3"/>
          <p:cNvSpPr txBox="1"/>
          <p:nvPr/>
        </p:nvSpPr>
        <p:spPr>
          <a:xfrm>
            <a:off x="175462" y="4907019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总结与反思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6" name="稻壳设计师康帅4"/>
          <p:cNvSpPr/>
          <p:nvPr/>
        </p:nvSpPr>
        <p:spPr>
          <a:xfrm>
            <a:off x="-1" y="3742638"/>
            <a:ext cx="2469163" cy="55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稻壳设计师康帅5"/>
          <p:cNvSpPr txBox="1"/>
          <p:nvPr/>
        </p:nvSpPr>
        <p:spPr>
          <a:xfrm>
            <a:off x="174977" y="1710292"/>
            <a:ext cx="22941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任务数据集分析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2" name="稻壳设计师康帅6"/>
          <p:cNvSpPr txBox="1"/>
          <p:nvPr/>
        </p:nvSpPr>
        <p:spPr>
          <a:xfrm>
            <a:off x="174976" y="2774812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特征工程与数据清洗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3" name="稻壳设计师康帅7"/>
          <p:cNvSpPr txBox="1"/>
          <p:nvPr/>
        </p:nvSpPr>
        <p:spPr>
          <a:xfrm>
            <a:off x="174976" y="3841233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模型训练与模型改进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srgbClr val="2F436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rcRect r="45787"/>
          <a:stretch>
            <a:fillRect/>
          </a:stretch>
        </p:blipFill>
        <p:spPr>
          <a:xfrm>
            <a:off x="8681720" y="0"/>
            <a:ext cx="3562985" cy="933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" name="组合 13"/>
          <p:cNvGrpSpPr/>
          <p:nvPr/>
        </p:nvGrpSpPr>
        <p:grpSpPr>
          <a:xfrm>
            <a:off x="2753995" y="1042035"/>
            <a:ext cx="5628640" cy="4389120"/>
            <a:chOff x="4337" y="1641"/>
            <a:chExt cx="8864" cy="6912"/>
          </a:xfrm>
        </p:grpSpPr>
        <p:grpSp>
          <p:nvGrpSpPr>
            <p:cNvPr id="3" name="组合 2"/>
            <p:cNvGrpSpPr/>
            <p:nvPr/>
          </p:nvGrpSpPr>
          <p:grpSpPr>
            <a:xfrm>
              <a:off x="4337" y="1641"/>
              <a:ext cx="8864" cy="6714"/>
              <a:chOff x="4281" y="2797"/>
              <a:chExt cx="8864" cy="671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rcRect l="5561" t="8747" r="6719" b="2665"/>
              <a:stretch>
                <a:fillRect/>
              </a:stretch>
            </p:blipFill>
            <p:spPr>
              <a:xfrm>
                <a:off x="4281" y="2797"/>
                <a:ext cx="8865" cy="6715"/>
              </a:xfrm>
              <a:prstGeom prst="rect">
                <a:avLst/>
              </a:prstGeom>
            </p:spPr>
          </p:pic>
          <p:sp>
            <p:nvSpPr>
              <p:cNvPr id="84" name="稻壳设计师康帅13"/>
              <p:cNvSpPr txBox="1"/>
              <p:nvPr/>
            </p:nvSpPr>
            <p:spPr>
              <a:xfrm>
                <a:off x="7121" y="3407"/>
                <a:ext cx="1712" cy="717"/>
              </a:xfrm>
              <a:prstGeom prst="rect">
                <a:avLst/>
              </a:prstGeom>
              <a:noFill/>
              <a:effectLst/>
            </p:spPr>
            <p:txBody>
              <a:bodyPr wrap="none" lIns="86868" tIns="43434" rIns="86868" bIns="4343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F436F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汉仪锐智简" panose="00020600040101010101" charset="-122"/>
                  </a:rPr>
                  <a:t>欠拟合</a:t>
                </a: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F436F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汉仪锐智简" panose="00020600040101010101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7177" y="3417"/>
              <a:ext cx="100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acc</a:t>
              </a:r>
              <a:endPara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11" y="6677"/>
              <a:ext cx="11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loss</a:t>
              </a:r>
              <a:endPara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434" y="7973"/>
              <a:ext cx="141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epoch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884545" y="2108835"/>
            <a:ext cx="5830570" cy="4552315"/>
            <a:chOff x="5876" y="8553"/>
            <a:chExt cx="9182" cy="7169"/>
          </a:xfrm>
        </p:grpSpPr>
        <p:grpSp>
          <p:nvGrpSpPr>
            <p:cNvPr id="5" name="组合 4"/>
            <p:cNvGrpSpPr/>
            <p:nvPr/>
          </p:nvGrpSpPr>
          <p:grpSpPr>
            <a:xfrm>
              <a:off x="5876" y="8553"/>
              <a:ext cx="9183" cy="6881"/>
              <a:chOff x="9084" y="3299"/>
              <a:chExt cx="9183" cy="6881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rcRect l="5641" t="9333" r="7219" b="3604"/>
              <a:stretch>
                <a:fillRect/>
              </a:stretch>
            </p:blipFill>
            <p:spPr>
              <a:xfrm>
                <a:off x="9084" y="3299"/>
                <a:ext cx="9183" cy="6881"/>
              </a:xfrm>
              <a:prstGeom prst="rect">
                <a:avLst/>
              </a:prstGeom>
            </p:spPr>
          </p:pic>
          <p:sp>
            <p:nvSpPr>
              <p:cNvPr id="88" name="稻壳设计师康帅17"/>
              <p:cNvSpPr txBox="1"/>
              <p:nvPr/>
            </p:nvSpPr>
            <p:spPr>
              <a:xfrm>
                <a:off x="10919" y="4640"/>
                <a:ext cx="1712" cy="717"/>
              </a:xfrm>
              <a:prstGeom prst="rect">
                <a:avLst/>
              </a:prstGeom>
              <a:noFill/>
              <a:effectLst/>
            </p:spPr>
            <p:txBody>
              <a:bodyPr wrap="none" lIns="86868" tIns="43434" rIns="86868" bIns="4343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F436F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汉仪锐智简" panose="00020600040101010101" charset="-122"/>
                  </a:rPr>
                  <a:t>过拟合</a:t>
                </a: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F436F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汉仪锐智简" panose="00020600040101010101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0286" y="9314"/>
              <a:ext cx="100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acc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452" y="13226"/>
              <a:ext cx="11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loss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289" y="15142"/>
              <a:ext cx="141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epoch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设计师康帅1"/>
          <p:cNvSpPr/>
          <p:nvPr/>
        </p:nvSpPr>
        <p:spPr>
          <a:xfrm>
            <a:off x="0" y="0"/>
            <a:ext cx="2469163" cy="6858000"/>
          </a:xfrm>
          <a:prstGeom prst="rect">
            <a:avLst/>
          </a:prstGeom>
          <a:solidFill>
            <a:srgbClr val="2F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6" name="稻壳设计师康帅4"/>
          <p:cNvSpPr/>
          <p:nvPr/>
        </p:nvSpPr>
        <p:spPr>
          <a:xfrm>
            <a:off x="-1" y="3742638"/>
            <a:ext cx="2469163" cy="55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稻壳设计师康帅5"/>
          <p:cNvSpPr txBox="1"/>
          <p:nvPr/>
        </p:nvSpPr>
        <p:spPr>
          <a:xfrm>
            <a:off x="174977" y="1710292"/>
            <a:ext cx="22941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-15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任务数据集分析</a:t>
            </a:r>
            <a:endParaRPr kumimoji="0" lang="zh-CN" altLang="en-US" sz="2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2" name="稻壳设计师康帅6"/>
          <p:cNvSpPr txBox="1"/>
          <p:nvPr/>
        </p:nvSpPr>
        <p:spPr>
          <a:xfrm>
            <a:off x="174976" y="2774812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-15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特征工程与数据清洗</a:t>
            </a:r>
            <a:endParaRPr kumimoji="0" lang="zh-CN" altLang="en-US" sz="2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3" name="稻壳设计师康帅7"/>
          <p:cNvSpPr txBox="1"/>
          <p:nvPr/>
        </p:nvSpPr>
        <p:spPr>
          <a:xfrm>
            <a:off x="174976" y="3841233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-15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模型训练与模型改进</a:t>
            </a:r>
            <a:endParaRPr kumimoji="0" lang="zh-CN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2F436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62" name="稻壳设计师康帅10"/>
          <p:cNvSpPr txBox="1"/>
          <p:nvPr/>
        </p:nvSpPr>
        <p:spPr>
          <a:xfrm>
            <a:off x="3255795" y="2192517"/>
            <a:ext cx="246916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L1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正则化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L2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正则化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3" name="稻壳设计师康帅11"/>
          <p:cNvSpPr txBox="1"/>
          <p:nvPr/>
        </p:nvSpPr>
        <p:spPr>
          <a:xfrm>
            <a:off x="3255795" y="1710017"/>
            <a:ext cx="1696720" cy="455295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rPr>
              <a:t>增加正则化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2F436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锐智简" panose="00020600040101010101" charset="-122"/>
            </a:endParaRPr>
          </a:p>
        </p:txBody>
      </p:sp>
      <p:sp>
        <p:nvSpPr>
          <p:cNvPr id="70" name="稻壳设计师康帅14"/>
          <p:cNvSpPr txBox="1"/>
          <p:nvPr/>
        </p:nvSpPr>
        <p:spPr>
          <a:xfrm>
            <a:off x="9576883" y="2195692"/>
            <a:ext cx="2469163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当达到想要的效果后，</a:t>
            </a:r>
            <a:r>
              <a:rPr lang="zh-CN" altLang="en-US" sz="140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调用</a:t>
            </a:r>
            <a:r>
              <a:rPr lang="en-US" altLang="zh-CN" sz="140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callback</a:t>
            </a:r>
            <a:r>
              <a:rPr lang="zh-CN" altLang="en-US" sz="140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可以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提前停止模型的训练。也可以保存训练过程中得分最佳的模型。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1" name="稻壳设计师康帅15"/>
          <p:cNvSpPr txBox="1"/>
          <p:nvPr/>
        </p:nvSpPr>
        <p:spPr>
          <a:xfrm>
            <a:off x="9771828" y="1710017"/>
            <a:ext cx="1705610" cy="455295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rPr>
              <a:t>EarlyStop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2F436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锐智简" panose="00020600040101010101" charset="-122"/>
            </a:endParaRPr>
          </a:p>
        </p:txBody>
      </p:sp>
      <p:sp>
        <p:nvSpPr>
          <p:cNvPr id="2" name="稻壳设计师康帅3"/>
          <p:cNvSpPr txBox="1"/>
          <p:nvPr/>
        </p:nvSpPr>
        <p:spPr>
          <a:xfrm>
            <a:off x="175462" y="4907019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总结与反思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2" name="稻壳设计师康帅9"/>
          <p:cNvSpPr txBox="1"/>
          <p:nvPr/>
        </p:nvSpPr>
        <p:spPr>
          <a:xfrm>
            <a:off x="5281295" y="391160"/>
            <a:ext cx="3288030" cy="455295"/>
          </a:xfrm>
          <a:prstGeom prst="rect">
            <a:avLst/>
          </a:prstGeom>
          <a:noFill/>
          <a:effectLst/>
        </p:spPr>
        <p:txBody>
          <a:bodyPr wrap="square" lIns="86868" tIns="43434" rIns="86868" bIns="43434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400" b="0" i="0" u="none" strike="noStrike" kern="1200" cap="none" spc="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rPr>
              <a:t>一些防止过拟合的策略</a:t>
            </a:r>
            <a:endParaRPr kumimoji="0" lang="zh-CN" sz="2400" b="0" i="0" u="none" strike="noStrike" kern="1200" cap="none" spc="0" normalizeH="0" baseline="0" noProof="0">
              <a:ln>
                <a:noFill/>
              </a:ln>
              <a:solidFill>
                <a:srgbClr val="2F436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锐智简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1605" y="3632835"/>
            <a:ext cx="3213100" cy="252730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2"/>
          <a:srcRect r="45787"/>
          <a:stretch>
            <a:fillRect/>
          </a:stretch>
        </p:blipFill>
        <p:spPr>
          <a:xfrm>
            <a:off x="8681720" y="0"/>
            <a:ext cx="3562985" cy="93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稻壳设计师康帅11"/>
          <p:cNvSpPr txBox="1"/>
          <p:nvPr/>
        </p:nvSpPr>
        <p:spPr>
          <a:xfrm>
            <a:off x="3278655" y="4966297"/>
            <a:ext cx="1973580" cy="1193800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rPr>
              <a:t>batchsize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rPr>
              <a:t>？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锐智简" panose="0002060004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rPr>
              <a:t>epoch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rPr>
              <a:t>？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锐智简" panose="000206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618480" y="1682115"/>
            <a:ext cx="3295650" cy="4478020"/>
            <a:chOff x="8790" y="2649"/>
            <a:chExt cx="5190" cy="7052"/>
          </a:xfrm>
        </p:grpSpPr>
        <p:sp>
          <p:nvSpPr>
            <p:cNvPr id="68" name="稻壳设计师康帅12"/>
            <p:cNvSpPr txBox="1"/>
            <p:nvPr/>
          </p:nvSpPr>
          <p:spPr>
            <a:xfrm>
              <a:off x="9548" y="3409"/>
              <a:ext cx="3888" cy="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t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加入Dropout层可以随机让一部分神经元停止工作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69" name="稻壳设计师康帅13"/>
            <p:cNvSpPr txBox="1"/>
            <p:nvPr/>
          </p:nvSpPr>
          <p:spPr>
            <a:xfrm>
              <a:off x="9635" y="2649"/>
              <a:ext cx="3802" cy="717"/>
            </a:xfrm>
            <a:prstGeom prst="rect">
              <a:avLst/>
            </a:prstGeom>
            <a:noFill/>
            <a:effectLst/>
          </p:spPr>
          <p:txBody>
            <a:bodyPr wrap="none" lIns="86868" tIns="43434" rIns="86868" bIns="4343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F436F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汉仪锐智简" panose="00020600040101010101" charset="-122"/>
                </a:rPr>
                <a:t>加入Dropout层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锐智简" panose="00020600040101010101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0" y="5894"/>
              <a:ext cx="5190" cy="13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0" y="7701"/>
              <a:ext cx="3360" cy="2000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045" y="3742690"/>
            <a:ext cx="2916555" cy="78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2" grpId="0"/>
      <p:bldP spid="70" grpId="0"/>
      <p:bldP spid="71" grpId="0" bldLvl="0" animBg="1"/>
      <p:bldP spid="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设计师康帅1"/>
          <p:cNvSpPr/>
          <p:nvPr/>
        </p:nvSpPr>
        <p:spPr>
          <a:xfrm>
            <a:off x="0" y="0"/>
            <a:ext cx="2469163" cy="6858000"/>
          </a:xfrm>
          <a:prstGeom prst="rect">
            <a:avLst/>
          </a:prstGeom>
          <a:solidFill>
            <a:srgbClr val="2F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6" name="稻壳设计师康帅3"/>
          <p:cNvSpPr/>
          <p:nvPr/>
        </p:nvSpPr>
        <p:spPr>
          <a:xfrm>
            <a:off x="0" y="4810481"/>
            <a:ext cx="2469163" cy="55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212590" y="1710055"/>
            <a:ext cx="2219325" cy="3298190"/>
            <a:chOff x="4369" y="2525"/>
            <a:chExt cx="3495" cy="5194"/>
          </a:xfrm>
        </p:grpSpPr>
        <p:sp>
          <p:nvSpPr>
            <p:cNvPr id="53" name="稻壳设计师康帅8"/>
            <p:cNvSpPr/>
            <p:nvPr/>
          </p:nvSpPr>
          <p:spPr>
            <a:xfrm>
              <a:off x="4587" y="2525"/>
              <a:ext cx="2295" cy="2346"/>
            </a:xfrm>
            <a:prstGeom prst="ellipse">
              <a:avLst/>
            </a:prstGeom>
            <a:solidFill>
              <a:srgbClr val="2F4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ea"/>
              </a:endParaRPr>
            </a:p>
          </p:txBody>
        </p:sp>
        <p:grpSp>
          <p:nvGrpSpPr>
            <p:cNvPr id="57" name="稻壳设计师康帅12"/>
            <p:cNvGrpSpPr/>
            <p:nvPr/>
          </p:nvGrpSpPr>
          <p:grpSpPr>
            <a:xfrm flipH="1">
              <a:off x="7284" y="3489"/>
              <a:ext cx="580" cy="224"/>
              <a:chOff x="17264" y="2225"/>
              <a:chExt cx="1023" cy="341"/>
            </a:xfrm>
            <a:solidFill>
              <a:srgbClr val="2F436F"/>
            </a:solidFill>
          </p:grpSpPr>
          <p:sp>
            <p:nvSpPr>
              <p:cNvPr id="58" name="稻壳设计师康帅12-1"/>
              <p:cNvSpPr/>
              <p:nvPr/>
            </p:nvSpPr>
            <p:spPr>
              <a:xfrm flipH="1">
                <a:off x="17617" y="2225"/>
                <a:ext cx="341" cy="34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59" name="稻壳设计师康帅12-2"/>
              <p:cNvSpPr/>
              <p:nvPr/>
            </p:nvSpPr>
            <p:spPr>
              <a:xfrm flipH="1">
                <a:off x="17946" y="2225"/>
                <a:ext cx="341" cy="34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60" name="稻壳设计师康帅12-3"/>
              <p:cNvSpPr/>
              <p:nvPr/>
            </p:nvSpPr>
            <p:spPr>
              <a:xfrm flipH="1">
                <a:off x="17264" y="2225"/>
                <a:ext cx="341" cy="34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</p:grpSp>
        <p:pic>
          <p:nvPicPr>
            <p:cNvPr id="75" name="稻壳设计师康帅15" descr="靶心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030" y="2978"/>
              <a:ext cx="1440" cy="1440"/>
            </a:xfrm>
            <a:prstGeom prst="rect">
              <a:avLst/>
            </a:prstGeom>
          </p:spPr>
        </p:pic>
        <p:sp>
          <p:nvSpPr>
            <p:cNvPr id="82" name="稻壳设计师康帅19"/>
            <p:cNvSpPr/>
            <p:nvPr/>
          </p:nvSpPr>
          <p:spPr>
            <a:xfrm>
              <a:off x="4562" y="5468"/>
              <a:ext cx="2482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 w="38100">
                    <a:noFill/>
                  </a:ln>
                  <a:solidFill>
                    <a:srgbClr val="2F436F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  <a:sym typeface="+mn-lt"/>
                </a:rPr>
                <a:t>特征提取</a:t>
              </a:r>
              <a:endParaRPr kumimoji="0" lang="zh-CN" altLang="en-US" sz="1800" b="0" i="0" u="none" strike="noStrike" kern="1200" cap="none" spc="0" normalizeH="0" baseline="0" noProof="0">
                <a:ln w="38100"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lt"/>
              </a:endParaRPr>
            </a:p>
          </p:txBody>
        </p:sp>
        <p:sp>
          <p:nvSpPr>
            <p:cNvPr id="83" name="稻壳设计师康帅20"/>
            <p:cNvSpPr txBox="1"/>
            <p:nvPr/>
          </p:nvSpPr>
          <p:spPr>
            <a:xfrm>
              <a:off x="4369" y="6049"/>
              <a:ext cx="3101" cy="1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t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补充一些负荷节点信息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  <a:p>
              <a:pPr marL="0" marR="0" lvl="0" indent="0" algn="l" defTabSz="914400" rtl="0" eaLnBrk="1" fontAlgn="t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补充一些支路信息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  <a:p>
              <a:pPr marL="0" marR="0" lvl="0" indent="0" algn="l" defTabSz="914400" rtl="0" eaLnBrk="1" fontAlgn="t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07480" y="1710055"/>
            <a:ext cx="2218690" cy="3620770"/>
            <a:chOff x="7983" y="2525"/>
            <a:chExt cx="3494" cy="5702"/>
          </a:xfrm>
        </p:grpSpPr>
        <p:sp>
          <p:nvSpPr>
            <p:cNvPr id="56" name="稻壳设计师康帅11"/>
            <p:cNvSpPr/>
            <p:nvPr/>
          </p:nvSpPr>
          <p:spPr>
            <a:xfrm>
              <a:off x="8194" y="2525"/>
              <a:ext cx="2295" cy="2346"/>
            </a:xfrm>
            <a:prstGeom prst="ellipse">
              <a:avLst/>
            </a:prstGeom>
            <a:solidFill>
              <a:srgbClr val="2F4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ea"/>
              </a:endParaRPr>
            </a:p>
          </p:txBody>
        </p:sp>
        <p:grpSp>
          <p:nvGrpSpPr>
            <p:cNvPr id="61" name="稻壳设计师康帅13"/>
            <p:cNvGrpSpPr/>
            <p:nvPr/>
          </p:nvGrpSpPr>
          <p:grpSpPr>
            <a:xfrm flipH="1">
              <a:off x="10897" y="3489"/>
              <a:ext cx="580" cy="224"/>
              <a:chOff x="17264" y="2225"/>
              <a:chExt cx="1023" cy="341"/>
            </a:xfrm>
            <a:solidFill>
              <a:srgbClr val="2F436F"/>
            </a:solidFill>
          </p:grpSpPr>
          <p:sp>
            <p:nvSpPr>
              <p:cNvPr id="62" name="稻壳设计师康帅13-1"/>
              <p:cNvSpPr/>
              <p:nvPr/>
            </p:nvSpPr>
            <p:spPr>
              <a:xfrm flipH="1">
                <a:off x="17617" y="2225"/>
                <a:ext cx="341" cy="34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63" name="稻壳设计师康帅13-2"/>
              <p:cNvSpPr/>
              <p:nvPr/>
            </p:nvSpPr>
            <p:spPr>
              <a:xfrm flipH="1">
                <a:off x="17946" y="2225"/>
                <a:ext cx="341" cy="34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64" name="稻壳设计师康帅13-3"/>
              <p:cNvSpPr/>
              <p:nvPr/>
            </p:nvSpPr>
            <p:spPr>
              <a:xfrm flipH="1">
                <a:off x="17264" y="2225"/>
                <a:ext cx="341" cy="34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</p:grpSp>
        <p:pic>
          <p:nvPicPr>
            <p:cNvPr id="77" name="稻壳设计师康帅16" descr="上升趋势条形图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22" y="2978"/>
              <a:ext cx="1440" cy="1440"/>
            </a:xfrm>
            <a:prstGeom prst="rect">
              <a:avLst/>
            </a:prstGeom>
          </p:spPr>
        </p:pic>
        <p:sp>
          <p:nvSpPr>
            <p:cNvPr id="84" name="稻壳设计师康帅21"/>
            <p:cNvSpPr/>
            <p:nvPr/>
          </p:nvSpPr>
          <p:spPr>
            <a:xfrm>
              <a:off x="8176" y="5468"/>
              <a:ext cx="2482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 w="38100">
                    <a:noFill/>
                  </a:ln>
                  <a:solidFill>
                    <a:srgbClr val="2F436F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  <a:sym typeface="+mn-lt"/>
                </a:rPr>
                <a:t>模型训练</a:t>
              </a:r>
              <a:endParaRPr kumimoji="0" lang="zh-CN" altLang="en-US" sz="1800" b="0" i="0" u="none" strike="noStrike" kern="1200" cap="none" spc="0" normalizeH="0" baseline="0" noProof="0">
                <a:ln w="38100"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lt"/>
              </a:endParaRPr>
            </a:p>
          </p:txBody>
        </p:sp>
        <p:sp>
          <p:nvSpPr>
            <p:cNvPr id="85" name="稻壳设计师康帅22"/>
            <p:cNvSpPr txBox="1"/>
            <p:nvPr/>
          </p:nvSpPr>
          <p:spPr>
            <a:xfrm>
              <a:off x="7983" y="6049"/>
              <a:ext cx="3101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t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自定义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metrics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函数，可以定向选择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F1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分数最高的模型。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  <a:p>
              <a:pPr marL="0" marR="0" lvl="0" indent="0" algn="l" defTabSz="914400" rtl="0" eaLnBrk="1" fontAlgn="t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优化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batchsize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大小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802370" y="1696085"/>
            <a:ext cx="1969135" cy="3312160"/>
            <a:chOff x="13862" y="2671"/>
            <a:chExt cx="3101" cy="5216"/>
          </a:xfrm>
        </p:grpSpPr>
        <p:sp>
          <p:nvSpPr>
            <p:cNvPr id="55" name="稻壳设计师康帅10"/>
            <p:cNvSpPr/>
            <p:nvPr/>
          </p:nvSpPr>
          <p:spPr>
            <a:xfrm>
              <a:off x="14362" y="2671"/>
              <a:ext cx="2295" cy="2346"/>
            </a:xfrm>
            <a:prstGeom prst="ellipse">
              <a:avLst/>
            </a:prstGeom>
            <a:solidFill>
              <a:srgbClr val="2F4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ea"/>
              </a:endParaRPr>
            </a:p>
          </p:txBody>
        </p:sp>
        <p:pic>
          <p:nvPicPr>
            <p:cNvPr id="79" name="稻壳设计师康帅17" descr="剧本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789" y="3236"/>
              <a:ext cx="1440" cy="1440"/>
            </a:xfrm>
            <a:prstGeom prst="rect">
              <a:avLst/>
            </a:prstGeom>
          </p:spPr>
        </p:pic>
        <p:sp>
          <p:nvSpPr>
            <p:cNvPr id="86" name="稻壳设计师康帅23"/>
            <p:cNvSpPr/>
            <p:nvPr/>
          </p:nvSpPr>
          <p:spPr>
            <a:xfrm>
              <a:off x="14055" y="5636"/>
              <a:ext cx="2909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 w="38100">
                    <a:noFill/>
                  </a:ln>
                  <a:solidFill>
                    <a:srgbClr val="2F436F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  <a:sym typeface="+mn-lt"/>
                </a:rPr>
                <a:t>优化深度与宽度</a:t>
              </a:r>
              <a:endParaRPr kumimoji="0" lang="zh-CN" altLang="en-US" sz="1800" b="0" i="0" u="none" strike="noStrike" kern="1200" cap="none" spc="0" normalizeH="0" baseline="0" noProof="0">
                <a:ln w="38100"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lt"/>
              </a:endParaRPr>
            </a:p>
          </p:txBody>
        </p:sp>
        <p:sp>
          <p:nvSpPr>
            <p:cNvPr id="87" name="稻壳设计师康帅24"/>
            <p:cNvSpPr txBox="1"/>
            <p:nvPr/>
          </p:nvSpPr>
          <p:spPr>
            <a:xfrm>
              <a:off x="13862" y="6217"/>
              <a:ext cx="3101" cy="1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t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找到模型最佳的宽度与深度，即确定神经元个数与层数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9" name="稻壳设计师康帅5"/>
          <p:cNvSpPr txBox="1"/>
          <p:nvPr/>
        </p:nvSpPr>
        <p:spPr>
          <a:xfrm>
            <a:off x="174977" y="1710292"/>
            <a:ext cx="22941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-15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任务数据集分析</a:t>
            </a:r>
            <a:endParaRPr kumimoji="0" lang="zh-CN" altLang="en-US" sz="2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0" name="稻壳设计师康帅6"/>
          <p:cNvSpPr txBox="1"/>
          <p:nvPr/>
        </p:nvSpPr>
        <p:spPr>
          <a:xfrm>
            <a:off x="174976" y="2774812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-15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特征工程与数据清洗</a:t>
            </a:r>
            <a:endParaRPr kumimoji="0" lang="zh-CN" altLang="en-US" sz="2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1" name="稻壳设计师康帅7"/>
          <p:cNvSpPr txBox="1"/>
          <p:nvPr/>
        </p:nvSpPr>
        <p:spPr>
          <a:xfrm>
            <a:off x="174976" y="3841233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-15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模型训练与模型改进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4" name="稻壳设计师康帅3"/>
          <p:cNvSpPr txBox="1"/>
          <p:nvPr/>
        </p:nvSpPr>
        <p:spPr>
          <a:xfrm>
            <a:off x="175462" y="4907019"/>
            <a:ext cx="24691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-150" normalizeH="0" baseline="0" noProof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总结与反思</a:t>
            </a:r>
            <a:endParaRPr kumimoji="0" lang="zh-CN" altLang="en-US" sz="2000" b="1" i="0" u="none" strike="noStrike" kern="1200" cap="none" spc="-150" normalizeH="0" baseline="0" noProof="0">
              <a:ln>
                <a:noFill/>
              </a:ln>
              <a:solidFill>
                <a:srgbClr val="2F436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7"/>
          <a:srcRect r="45787"/>
          <a:stretch>
            <a:fillRect/>
          </a:stretch>
        </p:blipFill>
        <p:spPr>
          <a:xfrm>
            <a:off x="8681720" y="0"/>
            <a:ext cx="3562985" cy="933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稻壳设计师康帅1"/>
          <p:cNvSpPr/>
          <p:nvPr/>
        </p:nvSpPr>
        <p:spPr>
          <a:xfrm>
            <a:off x="0" y="1996439"/>
            <a:ext cx="12192000" cy="3594133"/>
          </a:xfrm>
          <a:prstGeom prst="rect">
            <a:avLst/>
          </a:prstGeom>
          <a:solidFill>
            <a:srgbClr val="2F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9" name="稻壳设计师康帅4"/>
          <p:cNvSpPr txBox="1"/>
          <p:nvPr/>
        </p:nvSpPr>
        <p:spPr>
          <a:xfrm>
            <a:off x="630278" y="2653571"/>
            <a:ext cx="8142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感谢指正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23" name="稻壳设计师康帅7"/>
          <p:cNvGrpSpPr/>
          <p:nvPr/>
        </p:nvGrpSpPr>
        <p:grpSpPr>
          <a:xfrm>
            <a:off x="766763" y="6167066"/>
            <a:ext cx="691339" cy="127322"/>
            <a:chOff x="10449238" y="6308725"/>
            <a:chExt cx="691339" cy="127322"/>
          </a:xfrm>
        </p:grpSpPr>
        <p:sp>
          <p:nvSpPr>
            <p:cNvPr id="24" name="稻壳设计师康帅7-1"/>
            <p:cNvSpPr/>
            <p:nvPr/>
          </p:nvSpPr>
          <p:spPr>
            <a:xfrm>
              <a:off x="10449238" y="6308725"/>
              <a:ext cx="127322" cy="127322"/>
            </a:xfrm>
            <a:prstGeom prst="ellipse">
              <a:avLst/>
            </a:prstGeom>
            <a:solidFill>
              <a:srgbClr val="2F436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5" name="稻壳设计师康帅7-2"/>
            <p:cNvSpPr/>
            <p:nvPr/>
          </p:nvSpPr>
          <p:spPr>
            <a:xfrm>
              <a:off x="10637244" y="6308725"/>
              <a:ext cx="127322" cy="127322"/>
            </a:xfrm>
            <a:prstGeom prst="ellipse">
              <a:avLst/>
            </a:prstGeom>
            <a:noFill/>
            <a:ln w="12700">
              <a:solidFill>
                <a:srgbClr val="2F4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6" name="稻壳设计师康帅7-3"/>
            <p:cNvSpPr/>
            <p:nvPr/>
          </p:nvSpPr>
          <p:spPr>
            <a:xfrm>
              <a:off x="10825250" y="6308725"/>
              <a:ext cx="127322" cy="127322"/>
            </a:xfrm>
            <a:prstGeom prst="ellipse">
              <a:avLst/>
            </a:prstGeom>
            <a:solidFill>
              <a:srgbClr val="2F436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7" name="稻壳设计师康帅7-4"/>
            <p:cNvSpPr/>
            <p:nvPr/>
          </p:nvSpPr>
          <p:spPr>
            <a:xfrm>
              <a:off x="11013255" y="6308725"/>
              <a:ext cx="127322" cy="127322"/>
            </a:xfrm>
            <a:prstGeom prst="ellipse">
              <a:avLst/>
            </a:prstGeom>
            <a:noFill/>
            <a:ln w="12700">
              <a:solidFill>
                <a:srgbClr val="2F4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rcRect r="45787"/>
          <a:stretch>
            <a:fillRect/>
          </a:stretch>
        </p:blipFill>
        <p:spPr>
          <a:xfrm>
            <a:off x="8681720" y="0"/>
            <a:ext cx="3562985" cy="93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稻壳设计师康帅5"/>
          <p:cNvSpPr txBox="1"/>
          <p:nvPr/>
        </p:nvSpPr>
        <p:spPr>
          <a:xfrm>
            <a:off x="687601" y="4789064"/>
            <a:ext cx="18294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1200" cap="none" spc="0" normalizeH="0" baseline="0" noProof="0">
                <a:solidFill>
                  <a:prstClr val="white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报告人：杨旻</a:t>
            </a:r>
            <a:endParaRPr kumimoji="0" lang="zh-CN" altLang="en-US" b="0" i="0" kern="1200" cap="none" spc="0" normalizeH="0" baseline="0" noProof="0" dirty="0">
              <a:solidFill>
                <a:prstClr val="white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3" name="稻壳设计师康帅6"/>
          <p:cNvSpPr txBox="1"/>
          <p:nvPr/>
        </p:nvSpPr>
        <p:spPr>
          <a:xfrm>
            <a:off x="2858135" y="4789170"/>
            <a:ext cx="3789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1200" cap="none" spc="0" normalizeH="0" baseline="0" noProof="0">
                <a:solidFill>
                  <a:prstClr val="white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日期：</a:t>
            </a:r>
            <a:r>
              <a:rPr kumimoji="0" lang="en-US" altLang="zh-CN" b="0" i="0" kern="1200" cap="none" spc="0" normalizeH="0" baseline="0" noProof="0">
                <a:solidFill>
                  <a:prstClr val="white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2022/12/20</a:t>
            </a:r>
            <a:endParaRPr kumimoji="0" lang="en-US" altLang="zh-CN" b="0" i="0" kern="1200" cap="none" spc="0" normalizeH="0" baseline="0" noProof="0" dirty="0">
              <a:solidFill>
                <a:prstClr val="white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c48964ca-5231-44fb-a484-5b51f7866b1f"/>
  <p:tag name="COMMONDATA" val="eyJjb3VudCI6MywiaGRpZCI6IjgyMzllMjc4Zjk0NGFjMDQ4NmYyOTU0YjJiOTE0NzQyIiwidXNlckNvdW50Ijoy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629</Words>
  <Application>WPS 演示</Application>
  <PresentationFormat>宽屏</PresentationFormat>
  <Paragraphs>140</Paragraphs>
  <Slides>8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Arial</vt:lpstr>
      <vt:lpstr>宋体</vt:lpstr>
      <vt:lpstr>Wingdings</vt:lpstr>
      <vt:lpstr>思源黑体 CN Light</vt:lpstr>
      <vt:lpstr>思源宋体 CN Heavy</vt:lpstr>
      <vt:lpstr>汉仪锐智简</vt:lpstr>
      <vt:lpstr>汉仪书魂体简</vt:lpstr>
      <vt:lpstr>微软雅黑</vt:lpstr>
      <vt:lpstr>Arial Unicode MS</vt:lpstr>
      <vt:lpstr>等线 Light</vt:lpstr>
      <vt:lpstr>汉仪旗黑-60S</vt:lpstr>
      <vt:lpstr>黑体</vt:lpstr>
      <vt:lpstr>思源黑体 CN Normal</vt:lpstr>
      <vt:lpstr>Calibri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康帅Slide</dc:creator>
  <cp:lastModifiedBy>旻旻旻旻旻</cp:lastModifiedBy>
  <cp:revision>6</cp:revision>
  <dcterms:created xsi:type="dcterms:W3CDTF">2022-11-27T12:12:00Z</dcterms:created>
  <dcterms:modified xsi:type="dcterms:W3CDTF">2022-12-20T02:19:02Z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2052-11.1.0.13607</vt:lpwstr>
  </property>
  <property fmtid="{D5CDD505-2E9C-101B-9397-08002B2CF9AE}" pid="3" name="KSOTemplateUUID">
    <vt:lpwstr>v1.0_mb_t2CUScR6F1jgOs0Pn73REw==</vt:lpwstr>
  </property>
  <property fmtid="{D5CDD505-2E9C-101B-9397-08002B2CF9AE}" pid="4" name="ICV">
    <vt:lpwstr>049F849F08FD44549E8E2F91F7485FF9</vt:lpwstr>
  </property>
</Properties>
</file>